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7" r:id="rId3"/>
    <p:sldId id="258" r:id="rId4"/>
    <p:sldId id="279" r:id="rId5"/>
    <p:sldId id="280" r:id="rId6"/>
    <p:sldId id="281" r:id="rId7"/>
    <p:sldId id="282" r:id="rId8"/>
    <p:sldId id="283" r:id="rId9"/>
    <p:sldId id="284" r:id="rId10"/>
    <p:sldId id="285" r:id="rId11"/>
    <p:sldId id="286" r:id="rId12"/>
    <p:sldId id="287" r:id="rId13"/>
    <p:sldId id="261" r:id="rId14"/>
    <p:sldId id="262" r:id="rId15"/>
    <p:sldId id="263" r:id="rId16"/>
    <p:sldId id="264" r:id="rId17"/>
    <p:sldId id="265" r:id="rId18"/>
    <p:sldId id="266" r:id="rId19"/>
    <p:sldId id="267" r:id="rId20"/>
  </p:sldIdLst>
  <p:sldSz cx="9144000" cy="5143500" type="screen16x9"/>
  <p:notesSz cx="6858000" cy="9144000"/>
  <p:embeddedFontLst>
    <p:embeddedFont>
      <p:font typeface="Cambria" pitchFamily="18" charset="0"/>
      <p:regular r:id="rId22"/>
      <p:bold r:id="rId23"/>
      <p:italic r:id="rId24"/>
      <p:boldItalic r:id="rId25"/>
    </p:embeddedFont>
    <p:embeddedFont>
      <p:font typeface="Book Antiqua"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28020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TNKWgcFPHq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CFN5WUoLR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81475"/>
            <a:ext cx="8520600" cy="101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b="1" dirty="0">
                <a:latin typeface="Cambria"/>
                <a:ea typeface="Cambria"/>
                <a:cs typeface="Cambria"/>
                <a:sym typeface="Cambria"/>
              </a:rPr>
              <a:t>LEARNING OUTCOMES</a:t>
            </a:r>
            <a:endParaRPr sz="24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en" sz="2400" b="1" dirty="0">
                <a:latin typeface="Cambria"/>
                <a:ea typeface="Cambria"/>
                <a:cs typeface="Cambria"/>
                <a:sym typeface="Cambria"/>
              </a:rPr>
              <a:t>As a result of the lesson you will be able to:</a:t>
            </a:r>
            <a:endParaRPr sz="2400" dirty="0">
              <a:latin typeface="Cambria"/>
              <a:ea typeface="Cambria"/>
              <a:cs typeface="Cambria"/>
              <a:sym typeface="Cambria"/>
            </a:endParaRPr>
          </a:p>
        </p:txBody>
      </p:sp>
      <p:sp>
        <p:nvSpPr>
          <p:cNvPr id="106" name="Google Shape;106;p26"/>
          <p:cNvSpPr txBox="1">
            <a:spLocks noGrp="1"/>
          </p:cNvSpPr>
          <p:nvPr>
            <p:ph type="subTitle" idx="1"/>
          </p:nvPr>
        </p:nvSpPr>
        <p:spPr>
          <a:xfrm>
            <a:off x="9925" y="1046225"/>
            <a:ext cx="9134100" cy="3829500"/>
          </a:xfrm>
          <a:prstGeom prst="rect">
            <a:avLst/>
          </a:prstGeom>
          <a:noFill/>
          <a:ln>
            <a:noFill/>
          </a:ln>
        </p:spPr>
        <p:txBody>
          <a:bodyPr spcFirstLastPara="1" wrap="square" lIns="91425" tIns="91425" rIns="91425" bIns="91425" anchor="t" anchorCtr="0">
            <a:noAutofit/>
          </a:bodyPr>
          <a:lstStyle/>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three hypotheses of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Meselson-Stahl experiment and explain its significance;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molecular mechanism of semiconservative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role of main enzymes implicated in the replication process;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proofreading mechanisms and error correction during DNA replication.</a:t>
            </a:r>
            <a:endParaRPr sz="1800">
              <a:solidFill>
                <a:schemeClr val="dk1"/>
              </a:solidFill>
              <a:highlight>
                <a:srgbClr val="FFFFFF"/>
              </a:highlight>
              <a:latin typeface="Cambria"/>
              <a:ea typeface="Cambria"/>
              <a:cs typeface="Cambria"/>
              <a:sym typeface="Cambria"/>
            </a:endParaRPr>
          </a:p>
          <a:p>
            <a:pPr marL="0" lvl="0" indent="0" algn="just" rtl="0">
              <a:lnSpc>
                <a:spcPct val="100000"/>
              </a:lnSpc>
              <a:spcBef>
                <a:spcPts val="0"/>
              </a:spcBef>
              <a:spcAft>
                <a:spcPts val="0"/>
              </a:spcAft>
              <a:buSzPts val="2800"/>
              <a:buNone/>
            </a:pPr>
            <a:endParaRPr sz="1700">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1</a:t>
            </a:r>
            <a:endParaRPr/>
          </a:p>
        </p:txBody>
      </p:sp>
      <p:pic>
        <p:nvPicPr>
          <p:cNvPr id="118" name="Google Shape;118;p28" descr="This 3D animation shows you how DNA is copied in a cell. It shows how both strands of the DNA helix are unzipped and copied to produce two identical DNA molecules.  &#10;&#10;To download the subtitles (.srt) for this video, please use the following link: https://goo.gl/BSE3Ju and for more information, please view the video and explore related resources on our site: http://www.yourgenome.org/video/dna-replication" title="DNA replication - 3D">
            <a:hlinkClick r:id="rId3"/>
          </p:cNvPr>
          <p:cNvPicPr preferRelativeResize="0"/>
          <p:nvPr/>
        </p:nvPicPr>
        <p:blipFill rotWithShape="1">
          <a:blip r:embed="rId4">
            <a:alphaModFix/>
          </a:blip>
          <a:srcRect/>
          <a:stretch/>
        </p:blipFill>
        <p:spPr>
          <a:xfrm>
            <a:off x="2194175" y="1182900"/>
            <a:ext cx="4572000" cy="3429000"/>
          </a:xfrm>
          <a:prstGeom prst="rect">
            <a:avLst/>
          </a:prstGeom>
          <a:noFill/>
          <a:ln>
            <a:noFill/>
          </a:ln>
        </p:spPr>
      </p:pic>
    </p:spTree>
    <p:extLst>
      <p:ext uri="{BB962C8B-B14F-4D97-AF65-F5344CB8AC3E}">
        <p14:creationId xmlns:p14="http://schemas.microsoft.com/office/powerpoint/2010/main" val="239832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2</a:t>
            </a:r>
            <a:endParaRPr/>
          </a:p>
        </p:txBody>
      </p:sp>
      <p:pic>
        <p:nvPicPr>
          <p:cNvPr id="125" name="Google Shape;125;p29" descr="Both strands of the DNA double helix act as templates for the new DNA strands. Incoming DNA is unraveled by the enzyme helicase, resulting in the 3' strand and the 5' strand. The 3' strands and the 5' strands are replicated by a DNA polymerase enzyme but in different ways." title="DNA Replication (Advanced Detail) | HHMI BioInteractive Video">
            <a:hlinkClick r:id="rId3"/>
          </p:cNvPr>
          <p:cNvPicPr preferRelativeResize="0"/>
          <p:nvPr/>
        </p:nvPicPr>
        <p:blipFill rotWithShape="1">
          <a:blip r:embed="rId4">
            <a:alphaModFix/>
          </a:blip>
          <a:src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336358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5113050" y="445025"/>
            <a:ext cx="3495900" cy="406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dirty="0">
                <a:latin typeface="Cambria"/>
                <a:ea typeface="Cambria"/>
                <a:cs typeface="Cambria"/>
                <a:sym typeface="Cambria"/>
              </a:rPr>
              <a:t>The reaction catalyzed by DNA polymerase. All known DNA polymerases add a deoxyribonucleoside 5′-triphosphate to the 3′ hydroxyl group of a growing DNA </a:t>
            </a:r>
            <a:r>
              <a:rPr lang="en" sz="1800" dirty="0" smtClean="0">
                <a:latin typeface="Cambria"/>
                <a:ea typeface="Cambria"/>
                <a:cs typeface="Cambria"/>
                <a:sym typeface="Cambria"/>
              </a:rPr>
              <a:t>chain.</a:t>
            </a:r>
            <a:endParaRPr sz="1800" dirty="0">
              <a:latin typeface="Cambria"/>
              <a:ea typeface="Cambria"/>
              <a:cs typeface="Cambria"/>
              <a:sym typeface="Cambria"/>
            </a:endParaRPr>
          </a:p>
        </p:txBody>
      </p:sp>
      <p:pic>
        <p:nvPicPr>
          <p:cNvPr id="131" name="Google Shape;131;p30"/>
          <p:cNvPicPr preferRelativeResize="0"/>
          <p:nvPr/>
        </p:nvPicPr>
        <p:blipFill rotWithShape="1">
          <a:blip r:embed="rId3">
            <a:alphaModFix/>
          </a:blip>
          <a:srcRect/>
          <a:stretch/>
        </p:blipFill>
        <p:spPr>
          <a:xfrm>
            <a:off x="639350" y="612400"/>
            <a:ext cx="3779889" cy="38209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body" idx="1"/>
          </p:nvPr>
        </p:nvSpPr>
        <p:spPr>
          <a:xfrm>
            <a:off x="311700" y="3520325"/>
            <a:ext cx="8520600" cy="142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chemeClr val="dk1"/>
                </a:solidFill>
                <a:latin typeface="Cambria"/>
                <a:ea typeface="Cambria"/>
                <a:cs typeface="Cambria"/>
                <a:sym typeface="Cambria"/>
              </a:rPr>
              <a:t>The leading strand is synthesized continuously in the direction of replication fork movement. The lagging strand is synthesized in small pieces (Okazaki fragments) backward from the overall direction of replication. The Okazaki fragments are then joined by the action of DNA ligase.</a:t>
            </a:r>
            <a:endParaRPr dirty="0">
              <a:latin typeface="Cambria"/>
              <a:ea typeface="Cambria"/>
              <a:cs typeface="Cambria"/>
              <a:sym typeface="Cambria"/>
            </a:endParaRPr>
          </a:p>
        </p:txBody>
      </p:sp>
      <p:pic>
        <p:nvPicPr>
          <p:cNvPr id="137" name="Google Shape;137;p31"/>
          <p:cNvPicPr preferRelativeResize="0"/>
          <p:nvPr/>
        </p:nvPicPr>
        <p:blipFill rotWithShape="1">
          <a:blip r:embed="rId3">
            <a:alphaModFix/>
          </a:blip>
          <a:srcRect/>
          <a:stretch/>
        </p:blipFill>
        <p:spPr>
          <a:xfrm>
            <a:off x="236513" y="121725"/>
            <a:ext cx="8670974" cy="346592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body" idx="1"/>
          </p:nvPr>
        </p:nvSpPr>
        <p:spPr>
          <a:xfrm>
            <a:off x="311700" y="3672475"/>
            <a:ext cx="8520600" cy="125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Initiation of Okazaki fragments with RNA primers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Short fragments of RNA serve as primers that can be extended by DNA polymerase.</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43" name="Google Shape;143;p32"/>
          <p:cNvPicPr preferRelativeResize="0"/>
          <p:nvPr/>
        </p:nvPicPr>
        <p:blipFill rotWithShape="1">
          <a:blip r:embed="rId3">
            <a:alphaModFix/>
          </a:blip>
          <a:srcRect/>
          <a:stretch/>
        </p:blipFill>
        <p:spPr>
          <a:xfrm>
            <a:off x="1238250" y="123263"/>
            <a:ext cx="6667500" cy="34766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body" idx="1"/>
          </p:nvPr>
        </p:nvSpPr>
        <p:spPr>
          <a:xfrm>
            <a:off x="4879725" y="1152475"/>
            <a:ext cx="3952500" cy="3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Removal of RNA primers and joining of Okazaki fragments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Because of its 5′ to 3′ exonuclease activity, DNA polymerase I removes RNA primers and fills the gaps between Okazaki fragments with DNA. The resultant DNA fragments can then be joined by DNA ligase.</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49" name="Google Shape;149;p33"/>
          <p:cNvPicPr preferRelativeResize="0"/>
          <p:nvPr/>
        </p:nvPicPr>
        <p:blipFill rotWithShape="1">
          <a:blip r:embed="rId3">
            <a:alphaModFix/>
          </a:blip>
          <a:srcRect/>
          <a:stretch/>
        </p:blipFill>
        <p:spPr>
          <a:xfrm>
            <a:off x="152400" y="152400"/>
            <a:ext cx="4381500" cy="38671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body" idx="1"/>
          </p:nvPr>
        </p:nvSpPr>
        <p:spPr>
          <a:xfrm>
            <a:off x="311700" y="2921750"/>
            <a:ext cx="8520600" cy="16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600" b="1" dirty="0">
                <a:solidFill>
                  <a:schemeClr val="dk1"/>
                </a:solidFill>
                <a:latin typeface="Cambria"/>
                <a:ea typeface="Cambria"/>
                <a:cs typeface="Cambria"/>
                <a:sym typeface="Cambria"/>
              </a:rPr>
              <a:t>Roles of DNA polymerases in </a:t>
            </a:r>
            <a:r>
              <a:rPr lang="en" sz="1600" b="1" i="1" dirty="0">
                <a:solidFill>
                  <a:schemeClr val="dk1"/>
                </a:solidFill>
                <a:latin typeface="Cambria"/>
                <a:ea typeface="Cambria"/>
                <a:cs typeface="Cambria"/>
                <a:sym typeface="Cambria"/>
              </a:rPr>
              <a:t>E. coli</a:t>
            </a:r>
            <a:r>
              <a:rPr lang="en" sz="1600" b="1" dirty="0">
                <a:solidFill>
                  <a:schemeClr val="dk1"/>
                </a:solidFill>
                <a:latin typeface="Cambria"/>
                <a:ea typeface="Cambria"/>
                <a:cs typeface="Cambria"/>
                <a:sym typeface="Cambria"/>
              </a:rPr>
              <a:t> and mammalian cells</a:t>
            </a:r>
            <a:endParaRPr sz="1600"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The leading strand is synthesized by polymerase III (pol III) in </a:t>
            </a:r>
            <a:r>
              <a:rPr lang="en" sz="1600" i="1" dirty="0">
                <a:solidFill>
                  <a:schemeClr val="dk1"/>
                </a:solidFill>
                <a:latin typeface="Cambria"/>
                <a:ea typeface="Cambria"/>
                <a:cs typeface="Cambria"/>
                <a:sym typeface="Cambria"/>
              </a:rPr>
              <a:t>E</a:t>
            </a:r>
            <a:r>
              <a:rPr lang="en" sz="1600" dirty="0">
                <a:solidFill>
                  <a:schemeClr val="dk1"/>
                </a:solidFill>
                <a:latin typeface="Cambria"/>
                <a:ea typeface="Cambria"/>
                <a:cs typeface="Cambria"/>
                <a:sym typeface="Cambria"/>
              </a:rPr>
              <a:t>. </a:t>
            </a:r>
            <a:r>
              <a:rPr lang="en" sz="1600" i="1" dirty="0">
                <a:solidFill>
                  <a:schemeClr val="dk1"/>
                </a:solidFill>
                <a:latin typeface="Cambria"/>
                <a:ea typeface="Cambria"/>
                <a:cs typeface="Cambria"/>
                <a:sym typeface="Cambria"/>
              </a:rPr>
              <a:t>coli</a:t>
            </a:r>
            <a:r>
              <a:rPr lang="en" sz="1600" dirty="0">
                <a:solidFill>
                  <a:schemeClr val="dk1"/>
                </a:solidFill>
                <a:latin typeface="Cambria"/>
                <a:ea typeface="Cambria"/>
                <a:cs typeface="Cambria"/>
                <a:sym typeface="Cambria"/>
              </a:rPr>
              <a:t> and by polymerase δ (pol δ) in mammalian cells. In </a:t>
            </a:r>
            <a:r>
              <a:rPr lang="en" sz="1600" i="1" dirty="0">
                <a:solidFill>
                  <a:schemeClr val="dk1"/>
                </a:solidFill>
                <a:latin typeface="Cambria"/>
                <a:ea typeface="Cambria"/>
                <a:cs typeface="Cambria"/>
                <a:sym typeface="Cambria"/>
              </a:rPr>
              <a:t>E</a:t>
            </a:r>
            <a:r>
              <a:rPr lang="en" sz="1600" dirty="0">
                <a:solidFill>
                  <a:schemeClr val="dk1"/>
                </a:solidFill>
                <a:latin typeface="Cambria"/>
                <a:ea typeface="Cambria"/>
                <a:cs typeface="Cambria"/>
                <a:sym typeface="Cambria"/>
              </a:rPr>
              <a:t>. </a:t>
            </a:r>
            <a:r>
              <a:rPr lang="en" sz="1600" i="1" dirty="0">
                <a:solidFill>
                  <a:schemeClr val="dk1"/>
                </a:solidFill>
                <a:latin typeface="Cambria"/>
                <a:ea typeface="Cambria"/>
                <a:cs typeface="Cambria"/>
                <a:sym typeface="Cambria"/>
              </a:rPr>
              <a:t>coli</a:t>
            </a:r>
            <a:r>
              <a:rPr lang="en" sz="1600" dirty="0">
                <a:solidFill>
                  <a:schemeClr val="dk1"/>
                </a:solidFill>
                <a:latin typeface="Cambria"/>
                <a:ea typeface="Cambria"/>
                <a:cs typeface="Cambria"/>
                <a:sym typeface="Cambria"/>
              </a:rPr>
              <a:t>, lagging strand synthesis is initiated by primase, and RNA primers are extended by polymerase III. In mammalian cells, lagging strand synthesis is initiated by a complex of primase with polymerase α (pol α). The short RNA-DNA fragments synthesized by this complex are then extended by polymerase δ.</a:t>
            </a:r>
            <a:endParaRPr sz="1600"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p>
        </p:txBody>
      </p:sp>
      <p:pic>
        <p:nvPicPr>
          <p:cNvPr id="155" name="Google Shape;155;p34"/>
          <p:cNvPicPr preferRelativeResize="0"/>
          <p:nvPr/>
        </p:nvPicPr>
        <p:blipFill rotWithShape="1">
          <a:blip r:embed="rId3">
            <a:alphaModFix/>
          </a:blip>
          <a:srcRect/>
          <a:stretch/>
        </p:blipFill>
        <p:spPr>
          <a:xfrm>
            <a:off x="1585178" y="191400"/>
            <a:ext cx="5356475" cy="2649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body" idx="1"/>
          </p:nvPr>
        </p:nvSpPr>
        <p:spPr>
          <a:xfrm>
            <a:off x="4453650" y="1152475"/>
            <a:ext cx="4378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Action of helicases and single-stranded DNA-binding proteins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Helicases unwind the two strands of parental DNA ahead of the replication fork. The unwound DNA strands are then stabilized by single-stranded DNA-binding proteins so that they can serve as templates for new DNA synthesis.</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61" name="Google Shape;161;p35"/>
          <p:cNvPicPr preferRelativeResize="0"/>
          <p:nvPr/>
        </p:nvPicPr>
        <p:blipFill rotWithShape="1">
          <a:blip r:embed="rId3">
            <a:alphaModFix/>
          </a:blip>
          <a:srcRect/>
          <a:stretch/>
        </p:blipFill>
        <p:spPr>
          <a:xfrm>
            <a:off x="258179" y="445025"/>
            <a:ext cx="3505600" cy="41653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body" idx="1"/>
          </p:nvPr>
        </p:nvSpPr>
        <p:spPr>
          <a:xfrm>
            <a:off x="4717400" y="320600"/>
            <a:ext cx="4196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chemeClr val="dk1"/>
                </a:solidFill>
                <a:latin typeface="Cambria"/>
                <a:ea typeface="Cambria"/>
                <a:cs typeface="Cambria"/>
                <a:sym typeface="Cambria"/>
              </a:rPr>
              <a:t>Helicase, primase, and two molecules of DNA polymerase III carry out coordinated synthesis of both the leading and lagging strands of DNA. The lagging strand template is folded so that the polymerase responsible for lagging strand synthesis moves in the same direction as overall movement of the fork. Topoisomerase acts as a swivel ahead of the fork, and DNA polymerase I and ligase remove RNA primers and join Okazaki fragments behind the fork.</a:t>
            </a:r>
            <a:endParaRPr dirty="0">
              <a:latin typeface="Cambria"/>
              <a:ea typeface="Cambria"/>
              <a:cs typeface="Cambria"/>
              <a:sym typeface="Cambria"/>
            </a:endParaRPr>
          </a:p>
        </p:txBody>
      </p:sp>
      <p:pic>
        <p:nvPicPr>
          <p:cNvPr id="167" name="Google Shape;167;p36"/>
          <p:cNvPicPr preferRelativeResize="0"/>
          <p:nvPr/>
        </p:nvPicPr>
        <p:blipFill rotWithShape="1">
          <a:blip r:embed="rId3">
            <a:alphaModFix/>
          </a:blip>
          <a:srcRect/>
          <a:stretch/>
        </p:blipFill>
        <p:spPr>
          <a:xfrm>
            <a:off x="152400" y="152400"/>
            <a:ext cx="4265088" cy="483870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800">
                <a:latin typeface="Cambria"/>
                <a:ea typeface="Cambria"/>
                <a:cs typeface="Cambria"/>
                <a:sym typeface="Cambria"/>
              </a:rPr>
              <a:t>Literature</a:t>
            </a:r>
            <a:endParaRPr>
              <a:latin typeface="Cambria"/>
              <a:ea typeface="Cambria"/>
              <a:cs typeface="Cambria"/>
              <a:sym typeface="Cambria"/>
            </a:endParaRPr>
          </a:p>
        </p:txBody>
      </p:sp>
      <p:sp>
        <p:nvSpPr>
          <p:cNvPr id="112" name="Google Shape;112;p27"/>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dirty="0">
              <a:solidFill>
                <a:schemeClr val="dk1"/>
              </a:solidFill>
            </a:endParaRPr>
          </a:p>
          <a:p>
            <a:pPr marL="457200" lvl="0" indent="-342900" algn="l" rtl="0">
              <a:lnSpc>
                <a:spcPct val="100000"/>
              </a:lnSpc>
              <a:spcBef>
                <a:spcPts val="0"/>
              </a:spcBef>
              <a:spcAft>
                <a:spcPts val="0"/>
              </a:spcAft>
              <a:buClr>
                <a:schemeClr val="dk1"/>
              </a:buClr>
              <a:buSzPts val="1800"/>
              <a:buFont typeface="Cambria"/>
              <a:buAutoNum type="arabicPeriod"/>
            </a:pPr>
            <a:r>
              <a:rPr lang="en" sz="1800" dirty="0">
                <a:solidFill>
                  <a:schemeClr val="dk1"/>
                </a:solidFill>
                <a:latin typeface="Cambria"/>
                <a:ea typeface="Cambria"/>
                <a:cs typeface="Cambria"/>
                <a:sym typeface="Cambria"/>
              </a:rPr>
              <a:t>Alberts et al., pp. 239-266.</a:t>
            </a:r>
            <a:endParaRPr sz="1800" dirty="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AutoNum type="arabicPeriod"/>
            </a:pPr>
            <a:r>
              <a:rPr lang="en" sz="1800" dirty="0">
                <a:solidFill>
                  <a:schemeClr val="dk1"/>
                </a:solidFill>
                <a:latin typeface="Cambria"/>
                <a:ea typeface="Cambria"/>
                <a:cs typeface="Cambria"/>
                <a:sym typeface="Cambria"/>
              </a:rPr>
              <a:t>Cooper GM. The Cell: A Molecular Approach. (https://www.ncbi.nlm.nih.gov/books/NBK9940/) </a:t>
            </a:r>
            <a:endParaRPr sz="1800" dirty="0">
              <a:solidFill>
                <a:schemeClr val="dk1"/>
              </a:solidFill>
              <a:latin typeface="Cambria"/>
              <a:ea typeface="Cambria"/>
              <a:cs typeface="Cambria"/>
              <a:sym typeface="Cambria"/>
            </a:endParaRPr>
          </a:p>
          <a:p>
            <a:pPr marL="457200" lvl="0" indent="0" algn="l" rtl="0">
              <a:lnSpc>
                <a:spcPct val="100000"/>
              </a:lnSpc>
              <a:spcBef>
                <a:spcPts val="400"/>
              </a:spcBef>
              <a:spcAft>
                <a:spcPts val="0"/>
              </a:spcAft>
              <a:buSzPts val="2800"/>
              <a:buNone/>
            </a:pPr>
            <a:endParaRPr sz="1800" dirty="0">
              <a:solidFill>
                <a:schemeClr val="dk1"/>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150300" y="445025"/>
            <a:ext cx="8682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Case: “Most elegant experiment in molecular biology”</a:t>
            </a:r>
            <a:endParaRPr/>
          </a:p>
        </p:txBody>
      </p:sp>
      <p:sp>
        <p:nvSpPr>
          <p:cNvPr id="245" name="Google Shape;245;p48"/>
          <p:cNvSpPr txBox="1">
            <a:spLocks noGrp="1"/>
          </p:cNvSpPr>
          <p:nvPr>
            <p:ph type="body" idx="1"/>
          </p:nvPr>
        </p:nvSpPr>
        <p:spPr>
          <a:xfrm>
            <a:off x="311700" y="1152475"/>
            <a:ext cx="3646200" cy="34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rgbClr val="000000"/>
                </a:solidFill>
              </a:rPr>
              <a:t>— in 1958 Meselson and Stahl conducted the experiment that first demonstrated how DNA replication occurs. Here are three different possibilities for DNA replication. Only one really happens, but until Meselson &amp; Stahl conducted their experiment, each of these was plausible.</a:t>
            </a:r>
            <a:endParaRPr dirty="0">
              <a:solidFill>
                <a:srgbClr val="000000"/>
              </a:solidFill>
            </a:endParaRPr>
          </a:p>
        </p:txBody>
      </p:sp>
      <p:pic>
        <p:nvPicPr>
          <p:cNvPr id="246" name="Google Shape;246;p48"/>
          <p:cNvPicPr preferRelativeResize="0"/>
          <p:nvPr/>
        </p:nvPicPr>
        <p:blipFill rotWithShape="1">
          <a:blip r:embed="rId3">
            <a:alphaModFix/>
          </a:blip>
          <a:srcRect/>
          <a:stretch/>
        </p:blipFill>
        <p:spPr>
          <a:xfrm>
            <a:off x="4110300" y="1170125"/>
            <a:ext cx="4854788" cy="382097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title"/>
          </p:nvPr>
        </p:nvSpPr>
        <p:spPr>
          <a:xfrm>
            <a:off x="311700" y="186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dirty="0"/>
              <a:t>Meselson and Stahl used </a:t>
            </a:r>
            <a:r>
              <a:rPr lang="en" sz="1800" dirty="0" smtClean="0"/>
              <a:t>14N </a:t>
            </a:r>
            <a:r>
              <a:rPr lang="en" sz="1800" dirty="0"/>
              <a:t>and 15N.</a:t>
            </a:r>
            <a:endParaRPr sz="1800" dirty="0"/>
          </a:p>
        </p:txBody>
      </p:sp>
      <p:sp>
        <p:nvSpPr>
          <p:cNvPr id="252" name="Google Shape;252;p49"/>
          <p:cNvSpPr txBox="1">
            <a:spLocks noGrp="1"/>
          </p:cNvSpPr>
          <p:nvPr>
            <p:ph type="body" idx="1"/>
          </p:nvPr>
        </p:nvSpPr>
        <p:spPr>
          <a:xfrm>
            <a:off x="311700" y="730500"/>
            <a:ext cx="5424600" cy="353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00"/>
                </a:solidFill>
              </a:rPr>
              <a:t>1. Why is a nitrogen label a good tool for studying DNA?</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2. What other molecules in a cell have nitrogen in them?</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3. What’s the difference between 14N and 15N at the atomic level?</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4. What’s the term for two atoms of the same element with different molecular masses?</a:t>
            </a:r>
            <a:endParaRPr>
              <a:solidFill>
                <a:srgbClr val="000000"/>
              </a:solidFill>
            </a:endParaRPr>
          </a:p>
          <a:p>
            <a:pPr marL="0" lvl="0" indent="0" algn="l" rtl="0">
              <a:lnSpc>
                <a:spcPct val="115000"/>
              </a:lnSpc>
              <a:spcBef>
                <a:spcPts val="1600"/>
              </a:spcBef>
              <a:spcAft>
                <a:spcPts val="1600"/>
              </a:spcAft>
              <a:buSzPts val="1800"/>
              <a:buNone/>
            </a:pPr>
            <a:r>
              <a:rPr lang="en">
                <a:solidFill>
                  <a:srgbClr val="000000"/>
                </a:solidFill>
              </a:rPr>
              <a:t>5. Give an example of another element that has atoms of more than one molecular mass.</a:t>
            </a:r>
            <a:endParaRPr>
              <a:solidFill>
                <a:srgbClr val="000000"/>
              </a:solidFill>
            </a:endParaRPr>
          </a:p>
        </p:txBody>
      </p:sp>
      <p:pic>
        <p:nvPicPr>
          <p:cNvPr id="253" name="Google Shape;253;p49"/>
          <p:cNvPicPr preferRelativeResize="0"/>
          <p:nvPr/>
        </p:nvPicPr>
        <p:blipFill rotWithShape="1">
          <a:blip r:embed="rId3">
            <a:alphaModFix/>
          </a:blip>
          <a:srcRect/>
          <a:stretch/>
        </p:blipFill>
        <p:spPr>
          <a:xfrm>
            <a:off x="5897050" y="186200"/>
            <a:ext cx="2709243" cy="4079802"/>
          </a:xfrm>
          <a:prstGeom prst="rect">
            <a:avLst/>
          </a:prstGeom>
          <a:noFill/>
          <a:ln>
            <a:noFill/>
          </a:ln>
        </p:spPr>
      </p:pic>
      <p:sp>
        <p:nvSpPr>
          <p:cNvPr id="254" name="Google Shape;254;p49"/>
          <p:cNvSpPr txBox="1"/>
          <p:nvPr/>
        </p:nvSpPr>
        <p:spPr>
          <a:xfrm>
            <a:off x="6538850" y="4429125"/>
            <a:ext cx="1878000" cy="38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Meselson and Stahl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body" idx="1"/>
          </p:nvPr>
        </p:nvSpPr>
        <p:spPr>
          <a:xfrm>
            <a:off x="178100" y="133800"/>
            <a:ext cx="5399700" cy="403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t>Meselson and Stahl grew bacteria in cultures containing only 15N nitrogen for many generations so that the DNA was almost entirely composed of 15N-containing nucleotides. These chromosomes are more dense than 14N chromosomes, and by spinning chromosomes at very high speeds in a density gradient tube, Meselson &amp; Stahl could tell the difference between the two kinds of chromosomes. Heavy chromosomes sank farther to the bottom of the tube, where the liquid was more dense. Lighter chromosomes floated in the less dense liquid toward the top of the tube. This can be represented by the diagram. The blue lines represent the location of chromosomes in the tubes after centrifugation.</a:t>
            </a:r>
            <a:endParaRPr dirty="0"/>
          </a:p>
        </p:txBody>
      </p:sp>
      <p:pic>
        <p:nvPicPr>
          <p:cNvPr id="260" name="Google Shape;260;p50"/>
          <p:cNvPicPr preferRelativeResize="0"/>
          <p:nvPr/>
        </p:nvPicPr>
        <p:blipFill rotWithShape="1">
          <a:blip r:embed="rId3">
            <a:alphaModFix/>
          </a:blip>
          <a:srcRect/>
          <a:stretch/>
        </p:blipFill>
        <p:spPr>
          <a:xfrm>
            <a:off x="5730200" y="152400"/>
            <a:ext cx="3261399" cy="300823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body" idx="1"/>
          </p:nvPr>
        </p:nvSpPr>
        <p:spPr>
          <a:xfrm>
            <a:off x="311700" y="1087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After growing the bacteria in 15N, producing bacteria with “heavy” chromosomes, they shifted the bacteria to growth conditions where only 14N was present—making all the newly synthesized DNA from this less dense form of nitrogen.</a:t>
            </a:r>
            <a:endParaRPr dirty="0"/>
          </a:p>
          <a:p>
            <a:pPr marL="0" lvl="0" indent="0" algn="l" rtl="0">
              <a:lnSpc>
                <a:spcPct val="115000"/>
              </a:lnSpc>
              <a:spcBef>
                <a:spcPts val="1600"/>
              </a:spcBef>
              <a:spcAft>
                <a:spcPts val="1600"/>
              </a:spcAft>
              <a:buSzPts val="1800"/>
              <a:buNone/>
            </a:pPr>
            <a:r>
              <a:rPr lang="en" dirty="0"/>
              <a:t>Here are the results of their density gradients after exactly one generation of bacterial growth:</a:t>
            </a:r>
            <a:endParaRPr dirty="0"/>
          </a:p>
        </p:txBody>
      </p:sp>
      <p:pic>
        <p:nvPicPr>
          <p:cNvPr id="266" name="Google Shape;266;p51"/>
          <p:cNvPicPr preferRelativeResize="0"/>
          <p:nvPr/>
        </p:nvPicPr>
        <p:blipFill rotWithShape="1">
          <a:blip r:embed="rId3">
            <a:alphaModFix/>
          </a:blip>
          <a:srcRect/>
          <a:stretch/>
        </p:blipFill>
        <p:spPr>
          <a:xfrm>
            <a:off x="2555050" y="2057775"/>
            <a:ext cx="4191626" cy="28430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Questions</a:t>
            </a:r>
            <a:endParaRPr/>
          </a:p>
        </p:txBody>
      </p:sp>
      <p:sp>
        <p:nvSpPr>
          <p:cNvPr id="272" name="Google Shape;272;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1. Which of the three models for DNA replication are ruled out by this experiment?</a:t>
            </a:r>
            <a:endParaRPr dirty="0"/>
          </a:p>
          <a:p>
            <a:pPr marL="0" lvl="0" indent="0" algn="l" rtl="0">
              <a:lnSpc>
                <a:spcPct val="115000"/>
              </a:lnSpc>
              <a:spcBef>
                <a:spcPts val="1600"/>
              </a:spcBef>
              <a:spcAft>
                <a:spcPts val="0"/>
              </a:spcAft>
              <a:buClr>
                <a:schemeClr val="dk1"/>
              </a:buClr>
              <a:buSzPts val="1100"/>
              <a:buFont typeface="Arial"/>
              <a:buNone/>
            </a:pPr>
            <a:r>
              <a:rPr lang="en" dirty="0"/>
              <a:t>2. What would the data look like if the </a:t>
            </a:r>
            <a:r>
              <a:rPr lang="en" dirty="0" smtClean="0"/>
              <a:t>model, </a:t>
            </a:r>
            <a:r>
              <a:rPr lang="en" dirty="0"/>
              <a:t>you ruled </a:t>
            </a:r>
            <a:r>
              <a:rPr lang="en" dirty="0" smtClean="0"/>
              <a:t>out, </a:t>
            </a:r>
            <a:r>
              <a:rPr lang="en" dirty="0"/>
              <a:t>was what </a:t>
            </a:r>
            <a:r>
              <a:rPr lang="en" dirty="0" smtClean="0"/>
              <a:t>really </a:t>
            </a:r>
            <a:r>
              <a:rPr lang="en" dirty="0"/>
              <a:t>happening? Include a diagram of a tube as part of your answer.</a:t>
            </a:r>
            <a:endParaRPr dirty="0"/>
          </a:p>
          <a:p>
            <a:pPr marL="0" lvl="0" indent="0" algn="l" rtl="0">
              <a:lnSpc>
                <a:spcPct val="115000"/>
              </a:lnSpc>
              <a:spcBef>
                <a:spcPts val="1600"/>
              </a:spcBef>
              <a:spcAft>
                <a:spcPts val="1600"/>
              </a:spcAft>
              <a:buSzPts val="1800"/>
              <a:buNone/>
            </a:pPr>
            <a:r>
              <a:rPr lang="en" dirty="0"/>
              <a:t>3. What could they do to tell which of the two remaining models is actually happening, using the tools that have already been described?</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latin typeface="Cambria"/>
                <a:ea typeface="Cambria"/>
                <a:cs typeface="Cambria"/>
                <a:sym typeface="Cambria"/>
              </a:rPr>
              <a:t>The diagram below shows the results from the experiment of the 2nd generation of cells grown in 14N.</a:t>
            </a:r>
            <a:endParaRPr sz="1800">
              <a:latin typeface="Cambria"/>
              <a:ea typeface="Cambria"/>
              <a:cs typeface="Cambria"/>
              <a:sym typeface="Cambria"/>
            </a:endParaRPr>
          </a:p>
        </p:txBody>
      </p:sp>
      <p:pic>
        <p:nvPicPr>
          <p:cNvPr id="278" name="Google Shape;278;p53"/>
          <p:cNvPicPr preferRelativeResize="0"/>
          <p:nvPr/>
        </p:nvPicPr>
        <p:blipFill rotWithShape="1">
          <a:blip r:embed="rId3">
            <a:alphaModFix/>
          </a:blip>
          <a:srcRect/>
          <a:stretch/>
        </p:blipFill>
        <p:spPr>
          <a:xfrm>
            <a:off x="1310900" y="1420774"/>
            <a:ext cx="6279100" cy="29665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Questions</a:t>
            </a:r>
            <a:endParaRPr/>
          </a:p>
        </p:txBody>
      </p:sp>
      <p:sp>
        <p:nvSpPr>
          <p:cNvPr id="284" name="Google Shape;284;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1. Which model has now been ruled out by these results?</a:t>
            </a:r>
            <a:endParaRPr/>
          </a:p>
          <a:p>
            <a:pPr marL="0" lvl="0" indent="0" algn="l" rtl="0">
              <a:lnSpc>
                <a:spcPct val="115000"/>
              </a:lnSpc>
              <a:spcBef>
                <a:spcPts val="1600"/>
              </a:spcBef>
              <a:spcAft>
                <a:spcPts val="1600"/>
              </a:spcAft>
              <a:buSzPts val="1800"/>
              <a:buNone/>
            </a:pPr>
            <a:r>
              <a:rPr lang="en"/>
              <a:t>2. What would the data look like if this model was actually happening? Include a diagram of a test tube as part of your answer.</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916</Words>
  <Application>Microsoft Office PowerPoint</Application>
  <PresentationFormat>Экран (16:9)</PresentationFormat>
  <Paragraphs>44</Paragraphs>
  <Slides>18</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18</vt:i4>
      </vt:variant>
    </vt:vector>
  </HeadingPairs>
  <TitlesOfParts>
    <vt:vector size="23" baseType="lpstr">
      <vt:lpstr>Arial</vt:lpstr>
      <vt:lpstr>Cambria</vt:lpstr>
      <vt:lpstr>Book Antiqua</vt:lpstr>
      <vt:lpstr>Simple Light</vt:lpstr>
      <vt:lpstr>Simple Light</vt:lpstr>
      <vt:lpstr>LEARNING OUTCOMES As a result of the lesson you will be able to:</vt:lpstr>
      <vt:lpstr>Literature</vt:lpstr>
      <vt:lpstr>Case: “Most elegant experiment in molecular biology”</vt:lpstr>
      <vt:lpstr>Meselson and Stahl used 14N and 15N.</vt:lpstr>
      <vt:lpstr>Презентация PowerPoint</vt:lpstr>
      <vt:lpstr>Презентация PowerPoint</vt:lpstr>
      <vt:lpstr>Questions</vt:lpstr>
      <vt:lpstr>The diagram below shows the results from the experiment of the 2nd generation of cells grown in 14N.</vt:lpstr>
      <vt:lpstr>Questions</vt:lpstr>
      <vt:lpstr>DNA replication video 1</vt:lpstr>
      <vt:lpstr>DNA replication video 2</vt:lpstr>
      <vt:lpstr>The reaction catalyzed by DNA polymerase. All known DNA polymerases add a deoxyribonucleoside 5′-triphosphate to the 3′ hydroxyl group of a growing DNA chain.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16</cp:revision>
  <dcterms:modified xsi:type="dcterms:W3CDTF">2021-09-23T18:35:45Z</dcterms:modified>
</cp:coreProperties>
</file>